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/>
          </a:bodyPr>
          <a:lstStyle/>
          <a:p>
            <a:r>
              <a:rPr lang="ru-RU" i="1" dirty="0" smtClean="0"/>
              <a:t>Молодому педагогу о правах</a:t>
            </a:r>
            <a:endParaRPr lang="ru-RU" sz="6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429000"/>
            <a:ext cx="8229600" cy="26971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85085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Заработная плата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Месячная заработная плата работника не </a:t>
            </a:r>
            <a:r>
              <a:rPr lang="ru-RU" dirty="0" smtClean="0"/>
              <a:t>может быть </a:t>
            </a:r>
            <a:r>
              <a:rPr lang="ru-RU" dirty="0"/>
              <a:t>ниже минимального размера оплаты труда (ст. 133 ТК РФ).</a:t>
            </a:r>
          </a:p>
          <a:p>
            <a:r>
              <a:rPr lang="ru-RU" dirty="0"/>
              <a:t>Заработная плата, излишне выплаченная работнику, не может быть </a:t>
            </a:r>
            <a:r>
              <a:rPr lang="ru-RU" dirty="0" smtClean="0"/>
              <a:t>с него </a:t>
            </a:r>
            <a:r>
              <a:rPr lang="ru-RU" dirty="0"/>
              <a:t>взыскана, за исключением случаев:</a:t>
            </a:r>
          </a:p>
          <a:p>
            <a:r>
              <a:rPr lang="ru-RU" dirty="0"/>
              <a:t>- счетной ошибки;</a:t>
            </a:r>
          </a:p>
          <a:p>
            <a:r>
              <a:rPr lang="ru-RU" dirty="0"/>
              <a:t>- если судом признана вина работника в невыполнении норм труда </a:t>
            </a:r>
            <a:r>
              <a:rPr lang="ru-RU" dirty="0" smtClean="0"/>
              <a:t>или  простое </a:t>
            </a:r>
            <a:r>
              <a:rPr lang="ru-RU" dirty="0"/>
              <a:t>(ст. 137 ТК РФ);</a:t>
            </a:r>
          </a:p>
          <a:p>
            <a:r>
              <a:rPr lang="ru-RU" dirty="0"/>
              <a:t>- если заработная плата была излишне выплачена работнику в связи </a:t>
            </a:r>
            <a:r>
              <a:rPr lang="ru-RU" dirty="0" smtClean="0"/>
              <a:t>с   его </a:t>
            </a:r>
            <a:r>
              <a:rPr lang="ru-RU" dirty="0"/>
              <a:t>неправомерными действиями, установленными судом.</a:t>
            </a:r>
          </a:p>
          <a:p>
            <a:r>
              <a:rPr lang="ru-RU" dirty="0"/>
              <a:t>При увольнении работника выплата всех сумм производится в </a:t>
            </a:r>
            <a:r>
              <a:rPr lang="ru-RU" dirty="0" smtClean="0"/>
              <a:t>день  увольнения </a:t>
            </a:r>
            <a:r>
              <a:rPr lang="ru-RU" dirty="0"/>
              <a:t>(ст. 140 ТК РФ).</a:t>
            </a:r>
          </a:p>
          <a:p>
            <a:r>
              <a:rPr lang="ru-RU" dirty="0"/>
              <a:t>Работа в выходной или нерабочий праздничный день оплачивается </a:t>
            </a:r>
            <a:r>
              <a:rPr lang="ru-RU" dirty="0" smtClean="0"/>
              <a:t>не  менее </a:t>
            </a:r>
            <a:r>
              <a:rPr lang="ru-RU" dirty="0"/>
              <a:t>чем в двойном размере. По желанию работника, работавшего в </a:t>
            </a:r>
            <a:r>
              <a:rPr lang="ru-RU" dirty="0" smtClean="0"/>
              <a:t>выходной </a:t>
            </a:r>
            <a:r>
              <a:rPr lang="ru-RU" dirty="0"/>
              <a:t>или нерабочий праздничный день, ему может быть предоставлен </a:t>
            </a:r>
            <a:r>
              <a:rPr lang="ru-RU" dirty="0" smtClean="0"/>
              <a:t>другой день </a:t>
            </a:r>
            <a:r>
              <a:rPr lang="ru-RU" dirty="0"/>
              <a:t>отдыха. В этом случае работа в выходной или нерабочий </a:t>
            </a:r>
            <a:r>
              <a:rPr lang="ru-RU" dirty="0" smtClean="0"/>
              <a:t>праздничный день </a:t>
            </a:r>
            <a:r>
              <a:rPr lang="ru-RU" dirty="0"/>
              <a:t>оплачивается в одинарном размере, а день отдыха оплате не </a:t>
            </a:r>
            <a:r>
              <a:rPr lang="ru-RU" dirty="0" smtClean="0"/>
              <a:t>подлежит(ст</a:t>
            </a:r>
            <a:r>
              <a:rPr lang="ru-RU" dirty="0"/>
              <a:t>. 153 ТК РФ).</a:t>
            </a:r>
          </a:p>
          <a:p>
            <a:pPr marL="0" indent="0">
              <a:buNone/>
            </a:pPr>
            <a:r>
              <a:rPr lang="ru-RU" dirty="0"/>
              <a:t>При нарушении работодателем установленного срока выплаты </a:t>
            </a:r>
            <a:r>
              <a:rPr lang="ru-RU" dirty="0" smtClean="0"/>
              <a:t>заработной </a:t>
            </a:r>
            <a:r>
              <a:rPr lang="ru-RU" dirty="0"/>
              <a:t>платы, оплаты отпуска, выплат при увольнении и других </a:t>
            </a:r>
            <a:r>
              <a:rPr lang="ru-RU" dirty="0" smtClean="0"/>
              <a:t>выплат, причитающихся </a:t>
            </a:r>
            <a:r>
              <a:rPr lang="ru-RU" dirty="0"/>
              <a:t>работнику, работодатель обязан выплатить их с </a:t>
            </a:r>
            <a:r>
              <a:rPr lang="ru-RU" dirty="0" smtClean="0"/>
              <a:t>уплатой процентов</a:t>
            </a:r>
            <a:r>
              <a:rPr lang="ru-RU" dirty="0"/>
              <a:t>. Обязанность выплаты указанной денежной компенсации </a:t>
            </a:r>
            <a:r>
              <a:rPr lang="ru-RU" dirty="0" smtClean="0"/>
              <a:t>возникает </a:t>
            </a:r>
            <a:r>
              <a:rPr lang="ru-RU" dirty="0"/>
              <a:t>независимо от наличия вины работодателя (ст. 236 ТК РФ)</a:t>
            </a:r>
          </a:p>
        </p:txBody>
      </p:sp>
    </p:spTree>
    <p:extLst>
      <p:ext uri="{BB962C8B-B14F-4D97-AF65-F5344CB8AC3E}">
        <p14:creationId xmlns:p14="http://schemas.microsoft.com/office/powerpoint/2010/main" val="3536586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Дополнительные гарантии и компенсации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При </a:t>
            </a:r>
            <a:r>
              <a:rPr lang="ru-RU" dirty="0"/>
              <a:t>совмещении работы с обучением в образовательном </a:t>
            </a:r>
            <a:r>
              <a:rPr lang="ru-RU" dirty="0" smtClean="0"/>
              <a:t>учреждении, которое </a:t>
            </a:r>
            <a:r>
              <a:rPr lang="ru-RU" dirty="0"/>
              <a:t>имеет государственную аккредитацию, глава 26 ТК РФ </a:t>
            </a:r>
            <a:r>
              <a:rPr lang="ru-RU" dirty="0" smtClean="0"/>
              <a:t>предусматривает </a:t>
            </a:r>
            <a:r>
              <a:rPr lang="ru-RU" dirty="0"/>
              <a:t>ряд гарантий и компенсаций.</a:t>
            </a:r>
          </a:p>
          <a:p>
            <a:r>
              <a:rPr lang="ru-RU" dirty="0"/>
              <a:t>Одна из важных гарантий - предоставление дополнительных отпусков </a:t>
            </a:r>
            <a:r>
              <a:rPr lang="ru-RU" dirty="0" smtClean="0"/>
              <a:t>с сохранением </a:t>
            </a:r>
            <a:r>
              <a:rPr lang="ru-RU" dirty="0"/>
              <a:t>среднего заработка (ст. 173 ТК РФ). Учебный отпуск </a:t>
            </a:r>
            <a:r>
              <a:rPr lang="ru-RU" dirty="0" smtClean="0"/>
              <a:t>предоставляется </a:t>
            </a:r>
            <a:r>
              <a:rPr lang="ru-RU" dirty="0"/>
              <a:t>только тем, кто успешно обучается. Основанием для </a:t>
            </a:r>
            <a:r>
              <a:rPr lang="ru-RU" dirty="0" smtClean="0"/>
              <a:t>предоставления </a:t>
            </a:r>
            <a:r>
              <a:rPr lang="ru-RU" dirty="0"/>
              <a:t>отпуска является справка-вызов. Гарантии и компенсации </a:t>
            </a:r>
            <a:r>
              <a:rPr lang="ru-RU" dirty="0" smtClean="0"/>
              <a:t>предоставляются </a:t>
            </a:r>
            <a:r>
              <a:rPr lang="ru-RU" dirty="0"/>
              <a:t>работникам, получающим образование соответствующего </a:t>
            </a:r>
            <a:r>
              <a:rPr lang="ru-RU" dirty="0" smtClean="0"/>
              <a:t>уровня </a:t>
            </a:r>
            <a:r>
              <a:rPr lang="ru-RU" b="1" dirty="0" smtClean="0"/>
              <a:t>впервые</a:t>
            </a:r>
            <a:r>
              <a:rPr lang="ru-RU" dirty="0"/>
              <a:t>.</a:t>
            </a:r>
          </a:p>
          <a:p>
            <a:r>
              <a:rPr lang="ru-RU" dirty="0"/>
              <a:t>Трудовым кодексом установлен ряд гарантий для женщин и лиц с </a:t>
            </a:r>
            <a:r>
              <a:rPr lang="ru-RU" dirty="0" smtClean="0"/>
              <a:t>семейными </a:t>
            </a:r>
            <a:r>
              <a:rPr lang="ru-RU" dirty="0"/>
              <a:t>обязанностями (см. главу 41 ТК РФ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4752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Профсоюз защитит ваши права!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507288" cy="561662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При </a:t>
            </a:r>
            <a:r>
              <a:rPr lang="ru-RU" dirty="0" smtClean="0"/>
              <a:t>нарушении трудовых </a:t>
            </a:r>
            <a:r>
              <a:rPr lang="ru-RU" dirty="0"/>
              <a:t>прав работник можете обратиться в </a:t>
            </a:r>
            <a:r>
              <a:rPr lang="ru-RU" dirty="0" smtClean="0"/>
              <a:t>комиссию </a:t>
            </a:r>
            <a:r>
              <a:rPr lang="ru-RU" dirty="0"/>
              <a:t>по трудовым спорам (КТС), созданную в учреждении. Она </a:t>
            </a:r>
            <a:r>
              <a:rPr lang="ru-RU" dirty="0" smtClean="0"/>
              <a:t>рассматривает </a:t>
            </a:r>
            <a:r>
              <a:rPr lang="ru-RU" dirty="0"/>
              <a:t>любые трудовые споры, за исключением споров:</a:t>
            </a:r>
          </a:p>
          <a:p>
            <a:r>
              <a:rPr lang="ru-RU" dirty="0"/>
              <a:t>- о восстановлении на работе;</a:t>
            </a:r>
          </a:p>
          <a:p>
            <a:r>
              <a:rPr lang="ru-RU" dirty="0"/>
              <a:t>- об изменении даты и формулировки причины увольнения, о </a:t>
            </a:r>
            <a:r>
              <a:rPr lang="ru-RU" dirty="0" smtClean="0"/>
              <a:t>переводе на </a:t>
            </a:r>
            <a:r>
              <a:rPr lang="ru-RU" dirty="0"/>
              <a:t>другую работу;</a:t>
            </a:r>
          </a:p>
          <a:p>
            <a:r>
              <a:rPr lang="ru-RU" dirty="0"/>
              <a:t>- об оплате за время вынужденного прогула либо о выплате разницы </a:t>
            </a:r>
            <a:r>
              <a:rPr lang="ru-RU" dirty="0" smtClean="0"/>
              <a:t>в заработной </a:t>
            </a:r>
            <a:r>
              <a:rPr lang="ru-RU" dirty="0"/>
              <a:t>плате за время выполнения нижеоплачиваемой работы;</a:t>
            </a:r>
          </a:p>
          <a:p>
            <a:r>
              <a:rPr lang="ru-RU" dirty="0"/>
              <a:t>- об отказе в приеме на работу.</a:t>
            </a:r>
          </a:p>
          <a:p>
            <a:pPr marL="0" indent="0">
              <a:buNone/>
            </a:pPr>
            <a:r>
              <a:rPr lang="ru-RU" dirty="0"/>
              <a:t>Работник вправе обратиться в КТС в течение трех месяцев со дня, </a:t>
            </a:r>
            <a:r>
              <a:rPr lang="ru-RU" dirty="0" smtClean="0"/>
              <a:t>когда </a:t>
            </a:r>
            <a:r>
              <a:rPr lang="ru-RU" dirty="0"/>
              <a:t>ему стало известно о нарушении своих трудовых прав.</a:t>
            </a:r>
          </a:p>
          <a:p>
            <a:pPr marL="0" indent="0">
              <a:buNone/>
            </a:pPr>
            <a:r>
              <a:rPr lang="ru-RU" dirty="0"/>
              <a:t>Трудовым кодексом РФ также предусмотрен трехмесячный срок </a:t>
            </a:r>
            <a:r>
              <a:rPr lang="ru-RU" dirty="0" smtClean="0"/>
              <a:t>для обращения </a:t>
            </a:r>
            <a:r>
              <a:rPr lang="ru-RU" dirty="0"/>
              <a:t>работника в суд по трудовым спорам, за исключением споров </a:t>
            </a:r>
            <a:r>
              <a:rPr lang="ru-RU" dirty="0" smtClean="0"/>
              <a:t>об увольнении</a:t>
            </a:r>
            <a:r>
              <a:rPr lang="ru-RU" dirty="0"/>
              <a:t>. По спорам об увольнении, в суд необходимо обратиться в </a:t>
            </a:r>
            <a:r>
              <a:rPr lang="ru-RU" dirty="0" smtClean="0"/>
              <a:t>течение </a:t>
            </a:r>
            <a:r>
              <a:rPr lang="ru-RU" dirty="0"/>
              <a:t>одного месяца со дня увольнения.</a:t>
            </a:r>
          </a:p>
          <a:p>
            <a:pPr marL="0" indent="0">
              <a:buNone/>
            </a:pPr>
            <a:r>
              <a:rPr lang="ru-RU" dirty="0"/>
              <a:t>Работник вправе приостановить работу в случае задержки выплаты </a:t>
            </a:r>
            <a:r>
              <a:rPr lang="ru-RU" dirty="0" smtClean="0"/>
              <a:t>за</a:t>
            </a:r>
          </a:p>
          <a:p>
            <a:pPr marL="0" indent="0">
              <a:buNone/>
            </a:pPr>
            <a:r>
              <a:rPr lang="ru-RU" dirty="0"/>
              <a:t>увольнения.</a:t>
            </a:r>
          </a:p>
          <a:p>
            <a:pPr marL="0" indent="0">
              <a:buNone/>
            </a:pPr>
            <a:r>
              <a:rPr lang="ru-RU" dirty="0"/>
              <a:t>Работник вправе приостановить работу в случае задержки выплаты </a:t>
            </a:r>
            <a:r>
              <a:rPr lang="ru-RU" dirty="0" smtClean="0"/>
              <a:t>заработной </a:t>
            </a:r>
            <a:r>
              <a:rPr lang="ru-RU" dirty="0"/>
              <a:t>платы на срок более 15 дней, известив об этом работодателя в</a:t>
            </a:r>
          </a:p>
          <a:p>
            <a:pPr marL="0" indent="0">
              <a:buNone/>
            </a:pPr>
            <a:r>
              <a:rPr lang="ru-RU" dirty="0"/>
              <a:t>письменной форме. В период приостановления работы работник имеет </a:t>
            </a:r>
            <a:r>
              <a:rPr lang="ru-RU" dirty="0" smtClean="0"/>
              <a:t>право в </a:t>
            </a:r>
            <a:r>
              <a:rPr lang="ru-RU" dirty="0"/>
              <a:t>свое рабочее время отсутствовать на рабочем месте, но после </a:t>
            </a:r>
            <a:r>
              <a:rPr lang="ru-RU" dirty="0" smtClean="0"/>
              <a:t>получения письменного </a:t>
            </a:r>
            <a:r>
              <a:rPr lang="ru-RU" dirty="0"/>
              <a:t>уведомления от работодателя о готовности произвести </a:t>
            </a:r>
            <a:r>
              <a:rPr lang="ru-RU" dirty="0" smtClean="0"/>
              <a:t>выплату заработной </a:t>
            </a:r>
            <a:r>
              <a:rPr lang="ru-RU" dirty="0"/>
              <a:t>платы, обязан выйти на работу не позднее следующего </a:t>
            </a:r>
            <a:r>
              <a:rPr lang="ru-RU" dirty="0" smtClean="0"/>
              <a:t>рабочего дня </a:t>
            </a:r>
            <a:r>
              <a:rPr lang="ru-RU" dirty="0"/>
              <a:t>после получения уведомления.</a:t>
            </a:r>
          </a:p>
          <a:p>
            <a:pPr marL="0" indent="0">
              <a:buNone/>
            </a:pPr>
            <a:r>
              <a:rPr lang="ru-RU" dirty="0"/>
              <a:t>Работнику, приостановившему работу в связи с задержкой </a:t>
            </a:r>
            <a:r>
              <a:rPr lang="ru-RU" dirty="0" smtClean="0"/>
              <a:t>заработной платы</a:t>
            </a:r>
            <a:r>
              <a:rPr lang="ru-RU" dirty="0"/>
              <a:t>, работодатель обязан возместить не полученный им средний </a:t>
            </a:r>
            <a:r>
              <a:rPr lang="ru-RU" dirty="0" smtClean="0"/>
              <a:t>заработок за </a:t>
            </a:r>
            <a:r>
              <a:rPr lang="ru-RU" dirty="0"/>
              <a:t>весь период её задержки с уплатой процентов, выплата которых </a:t>
            </a:r>
            <a:r>
              <a:rPr lang="ru-RU" dirty="0" smtClean="0"/>
              <a:t>предусмотрена </a:t>
            </a:r>
            <a:r>
              <a:rPr lang="ru-RU" dirty="0"/>
              <a:t>ст. 236 ТК РФ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687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Работодатель обязан учитывать мнение Профсоюза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- составлении графиков сменности работы (ст. ст. 103, 371, 372 ТК РФ);</a:t>
            </a:r>
          </a:p>
          <a:p>
            <a:r>
              <a:rPr lang="ru-RU" dirty="0"/>
              <a:t>- утверждении графика отпусков (ст. ст. 123, 371, 372 ТКРФ);</a:t>
            </a:r>
          </a:p>
          <a:p>
            <a:r>
              <a:rPr lang="ru-RU" dirty="0"/>
              <a:t>- установлении системы оплаты и стимулирования труда, в том числе,</a:t>
            </a:r>
          </a:p>
          <a:p>
            <a:r>
              <a:rPr lang="ru-RU" dirty="0"/>
              <a:t>повышении оплаты за работу в ночное время, выходные и нерабочие </a:t>
            </a:r>
            <a:r>
              <a:rPr lang="ru-RU" dirty="0" smtClean="0"/>
              <a:t>праздничные </a:t>
            </a:r>
            <a:r>
              <a:rPr lang="ru-RU" dirty="0"/>
              <a:t>дни, сверхурочную работу и в других случаях (ч. 2 ст. 135, ч. 1 </a:t>
            </a:r>
            <a:r>
              <a:rPr lang="ru-RU" dirty="0" smtClean="0"/>
              <a:t>ст.144</a:t>
            </a:r>
            <a:r>
              <a:rPr lang="ru-RU" dirty="0"/>
              <a:t>, ч. 2 ст. 154, ст. ст. 371, 372 ТКРФ);</a:t>
            </a:r>
          </a:p>
          <a:p>
            <a:r>
              <a:rPr lang="ru-RU" dirty="0"/>
              <a:t>- утверждении формы расчетного листка (составная часть </a:t>
            </a:r>
            <a:r>
              <a:rPr lang="ru-RU" dirty="0" smtClean="0"/>
              <a:t>заработной платы</a:t>
            </a:r>
            <a:r>
              <a:rPr lang="ru-RU" dirty="0"/>
              <a:t>, периоды, размеры, основания удержания, а также общая </a:t>
            </a:r>
            <a:r>
              <a:rPr lang="ru-RU" dirty="0" smtClean="0"/>
              <a:t>денежная сумма</a:t>
            </a:r>
            <a:r>
              <a:rPr lang="ru-RU" dirty="0"/>
              <a:t>, подлежащая выплате работнику) (ст. ст. 136, 371, 372 ТК РФ);</a:t>
            </a:r>
          </a:p>
          <a:p>
            <a:r>
              <a:rPr lang="ru-RU" dirty="0"/>
              <a:t>- установлении конкретных размеров повышенной зарплаты на </a:t>
            </a:r>
            <a:r>
              <a:rPr lang="ru-RU" dirty="0" smtClean="0"/>
              <a:t>тяжелых </a:t>
            </a:r>
            <a:r>
              <a:rPr lang="ru-RU" dirty="0"/>
              <a:t>работах, на работах с вредными и (или) опасными условиями труда </a:t>
            </a:r>
            <a:r>
              <a:rPr lang="ru-RU" dirty="0" smtClean="0"/>
              <a:t>и иными </a:t>
            </a:r>
            <a:r>
              <a:rPr lang="ru-RU" dirty="0"/>
              <a:t>особыми условиями труда (ст. ст.147, 371, 372 ТК РФ);</a:t>
            </a:r>
          </a:p>
          <a:p>
            <a:r>
              <a:rPr lang="ru-RU" dirty="0"/>
              <a:t>- введении, замене, пересмотре норм труда (</a:t>
            </a:r>
            <a:r>
              <a:rPr lang="ru-RU" dirty="0" err="1"/>
              <a:t>ст.ст</a:t>
            </a:r>
            <a:r>
              <a:rPr lang="ru-RU" dirty="0"/>
              <a:t>. 162, 371, 372 ТК РФ);</a:t>
            </a:r>
          </a:p>
          <a:p>
            <a:r>
              <a:rPr lang="ru-RU" dirty="0"/>
              <a:t>- утверждении правил внутреннего трудового распорядка (ст. ст. 8, </a:t>
            </a:r>
            <a:r>
              <a:rPr lang="ru-RU" dirty="0" smtClean="0"/>
              <a:t>190, 371</a:t>
            </a:r>
            <a:r>
              <a:rPr lang="ru-RU" dirty="0"/>
              <a:t>, 372 ТК РФ) (через правила ВТР и коллективный договор </a:t>
            </a:r>
            <a:r>
              <a:rPr lang="ru-RU" dirty="0" smtClean="0"/>
              <a:t>устанавливается </a:t>
            </a:r>
            <a:r>
              <a:rPr lang="ru-RU" dirty="0"/>
              <a:t>режим рабочего времени - ст. 100, перечень должностей с </a:t>
            </a:r>
            <a:r>
              <a:rPr lang="ru-RU" dirty="0" smtClean="0"/>
              <a:t>ненормированным </a:t>
            </a:r>
            <a:r>
              <a:rPr lang="ru-RU" dirty="0"/>
              <a:t>рабочим днем - ст. 101, суммированный учет рабочего времени - ст. </a:t>
            </a:r>
            <a:r>
              <a:rPr lang="ru-RU" dirty="0" smtClean="0"/>
              <a:t>104 ТК </a:t>
            </a:r>
            <a:r>
              <a:rPr lang="ru-RU" dirty="0"/>
              <a:t>РФ);</a:t>
            </a:r>
          </a:p>
          <a:p>
            <a:r>
              <a:rPr lang="ru-RU" dirty="0"/>
              <a:t>- разделении рабочего дня на части (ст. ст. 105, 371, 372);</a:t>
            </a:r>
          </a:p>
          <a:p>
            <a:r>
              <a:rPr lang="ru-RU" dirty="0"/>
              <a:t>- привлечении работников к работе в выходные и нерабочие </a:t>
            </a:r>
            <a:r>
              <a:rPr lang="ru-RU" dirty="0" smtClean="0"/>
              <a:t>праздничные </a:t>
            </a:r>
            <a:r>
              <a:rPr lang="ru-RU" dirty="0"/>
              <a:t>дни, сверхурочным работам (ч.4 ст. 113, ч. 3 ст. 99, ст. 371, 372</a:t>
            </a:r>
            <a:r>
              <a:rPr lang="ru-RU" dirty="0" smtClean="0"/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470640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Зачем нужен профсоюз работнику?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Для защиты прав и интересов работников на достойную заработную</a:t>
            </a:r>
          </a:p>
          <a:p>
            <a:r>
              <a:rPr lang="ru-RU" dirty="0"/>
              <a:t>плату, переобучение и повышение квалификации, оздоровление, соблюдение</a:t>
            </a:r>
          </a:p>
          <a:p>
            <a:r>
              <a:rPr lang="ru-RU" dirty="0"/>
              <a:t>законности при изменении условий труда, соблюдение государственных </a:t>
            </a:r>
            <a:r>
              <a:rPr lang="ru-RU" dirty="0" smtClean="0"/>
              <a:t>гарантий </a:t>
            </a:r>
            <a:r>
              <a:rPr lang="ru-RU" dirty="0"/>
              <a:t>и компенсаций через заключение коллективных договоров и </a:t>
            </a:r>
            <a:r>
              <a:rPr lang="ru-RU" dirty="0" smtClean="0"/>
              <a:t>соглашений</a:t>
            </a:r>
            <a:r>
              <a:rPr lang="ru-RU" dirty="0"/>
              <a:t>.</a:t>
            </a:r>
          </a:p>
          <a:p>
            <a:r>
              <a:rPr lang="ru-RU" dirty="0"/>
              <a:t>Для представительства интересов членов профсоюза перед </a:t>
            </a:r>
            <a:r>
              <a:rPr lang="ru-RU" dirty="0" smtClean="0"/>
              <a:t>работодателем </a:t>
            </a:r>
            <a:r>
              <a:rPr lang="ru-RU" dirty="0"/>
              <a:t>при решении вопросов:</a:t>
            </a:r>
          </a:p>
          <a:p>
            <a:r>
              <a:rPr lang="ru-RU" dirty="0"/>
              <a:t>- своевременности и в полном объеме выплаты заработной платы;</a:t>
            </a:r>
          </a:p>
          <a:p>
            <a:r>
              <a:rPr lang="ru-RU" dirty="0"/>
              <a:t>- об установлении системы оплаты труда, положений о материальном</a:t>
            </a:r>
          </a:p>
          <a:p>
            <a:r>
              <a:rPr lang="ru-RU" dirty="0"/>
              <a:t>стимулировании;</a:t>
            </a:r>
          </a:p>
          <a:p>
            <a:r>
              <a:rPr lang="ru-RU" dirty="0"/>
              <a:t>- об индексации заработной платы</a:t>
            </a:r>
            <a:r>
              <a:rPr lang="ru-RU" dirty="0" smtClean="0"/>
              <a:t>;</a:t>
            </a:r>
          </a:p>
          <a:p>
            <a:r>
              <a:rPr lang="ru-RU" dirty="0"/>
              <a:t>отдыха работников, обеспечения нормальной продолжительности рабочего времени, сокращенного рабочего времени для отдельных профессий и категорий работников, предоставлением еженедельных выходных дней, нерабочих праздничных дней, оплачиваемых ежегодных отпусков;</a:t>
            </a:r>
          </a:p>
          <a:p>
            <a:r>
              <a:rPr lang="ru-RU" dirty="0"/>
              <a:t>- о сверхурочных работах и работах в выходные дни;</a:t>
            </a:r>
          </a:p>
          <a:p>
            <a:r>
              <a:rPr lang="ru-RU" dirty="0"/>
              <a:t>- об очередности отпусков;</a:t>
            </a:r>
          </a:p>
          <a:p>
            <a:r>
              <a:rPr lang="ru-RU" dirty="0"/>
              <a:t>- при прекращении трудовых договоров, решения других социально-трудовых вопросов.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39395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26469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- </a:t>
            </a:r>
            <a:r>
              <a:rPr lang="ru-RU" dirty="0" smtClean="0"/>
              <a:t>Для </a:t>
            </a:r>
            <a:r>
              <a:rPr lang="ru-RU" dirty="0"/>
              <a:t>осуществления профсоюзного контроля соблюдения </a:t>
            </a:r>
            <a:r>
              <a:rPr lang="ru-RU" dirty="0" smtClean="0"/>
              <a:t>трудовых прав </a:t>
            </a:r>
            <a:r>
              <a:rPr lang="ru-RU" dirty="0"/>
              <a:t>работников.</a:t>
            </a:r>
          </a:p>
          <a:p>
            <a:r>
              <a:rPr lang="ru-RU" dirty="0"/>
              <a:t>Для защиты трудовых прав работников в индивидуальных спорах с </a:t>
            </a:r>
            <a:r>
              <a:rPr lang="ru-RU" dirty="0" smtClean="0"/>
              <a:t>администрацией </a:t>
            </a:r>
            <a:r>
              <a:rPr lang="ru-RU" dirty="0"/>
              <a:t>через комиссию по трудовым спорам и (или) суд.</a:t>
            </a:r>
          </a:p>
          <a:p>
            <a:r>
              <a:rPr lang="ru-RU" dirty="0"/>
              <a:t>Для получения бесплатной юридической помощи по вопросам </a:t>
            </a:r>
            <a:r>
              <a:rPr lang="ru-RU" dirty="0" smtClean="0"/>
              <a:t>занятости </a:t>
            </a:r>
            <a:r>
              <a:rPr lang="ru-RU" dirty="0"/>
              <a:t>и социально-трудовых отношений у профсоюзных юристов.</a:t>
            </a:r>
          </a:p>
          <a:p>
            <a:r>
              <a:rPr lang="ru-RU" dirty="0"/>
              <a:t>Для защиты по вопросам охраны труда и техники безопасности.</a:t>
            </a:r>
          </a:p>
          <a:p>
            <a:r>
              <a:rPr lang="ru-RU" dirty="0"/>
              <a:t>Для индивидуальной защиты при увольнении.</a:t>
            </a:r>
          </a:p>
          <a:p>
            <a:r>
              <a:rPr lang="ru-RU" dirty="0"/>
              <a:t>Для организации коллективных акций в защиту своих прав.</a:t>
            </a:r>
          </a:p>
          <a:p>
            <a:r>
              <a:rPr lang="ru-RU" dirty="0"/>
              <a:t>Для получения моральной поддержки и материальной помощи в </a:t>
            </a:r>
            <a:r>
              <a:rPr lang="ru-RU" dirty="0" smtClean="0"/>
              <a:t>сложных </a:t>
            </a:r>
            <a:r>
              <a:rPr lang="ru-RU" dirty="0"/>
              <a:t>жизненных ситуациях.</a:t>
            </a:r>
          </a:p>
          <a:p>
            <a:r>
              <a:rPr lang="ru-RU" dirty="0"/>
              <a:t>Для получения льгот при оздоровлении в профсоюзных </a:t>
            </a:r>
            <a:r>
              <a:rPr lang="ru-RU" dirty="0" smtClean="0"/>
              <a:t>санаториях Федерации </a:t>
            </a:r>
            <a:r>
              <a:rPr lang="ru-RU" dirty="0"/>
              <a:t>Независимых Профсоюзов России (ФНПР).</a:t>
            </a:r>
          </a:p>
          <a:p>
            <a:r>
              <a:rPr lang="ru-RU" dirty="0"/>
              <a:t>Для улучшения своего социально-экономического положения </a:t>
            </a:r>
            <a:r>
              <a:rPr lang="ru-RU" dirty="0" smtClean="0"/>
              <a:t>через участие </a:t>
            </a:r>
            <a:r>
              <a:rPr lang="ru-RU" dirty="0"/>
              <a:t>в инновационных программах профсоюза (беспроцентный </a:t>
            </a:r>
            <a:r>
              <a:rPr lang="ru-RU" dirty="0" err="1" smtClean="0"/>
              <a:t>ссудо</a:t>
            </a:r>
            <a:r>
              <a:rPr lang="ru-RU" dirty="0" smtClean="0"/>
              <a:t>-заём</a:t>
            </a:r>
            <a:r>
              <a:rPr lang="ru-RU" dirty="0"/>
              <a:t>, кредитный кооператив с пониженной ставкой, отраслевой </a:t>
            </a:r>
            <a:r>
              <a:rPr lang="ru-RU" dirty="0" smtClean="0"/>
              <a:t>негосударственный </a:t>
            </a:r>
            <a:r>
              <a:rPr lang="ru-RU" dirty="0"/>
              <a:t>пенсионный фонд, паритетные программы оздоровления, </a:t>
            </a:r>
            <a:r>
              <a:rPr lang="ru-RU" dirty="0" smtClean="0"/>
              <a:t>экскурсионно-досуговые </a:t>
            </a:r>
            <a:r>
              <a:rPr lang="ru-RU" dirty="0"/>
              <a:t>и культмассовые мероприятия).</a:t>
            </a:r>
          </a:p>
          <a:p>
            <a:r>
              <a:rPr lang="ru-RU" dirty="0"/>
              <a:t>Для поддержки творческих инициатив и собственного </a:t>
            </a:r>
            <a:r>
              <a:rPr lang="ru-RU" dirty="0" smtClean="0"/>
              <a:t>профессионального </a:t>
            </a:r>
            <a:r>
              <a:rPr lang="ru-RU" dirty="0"/>
              <a:t>роста (конкурсы «Учитель года», «Воспитатель года», «Сердце </a:t>
            </a:r>
            <a:r>
              <a:rPr lang="ru-RU" dirty="0" smtClean="0"/>
              <a:t>отдаю детям</a:t>
            </a:r>
            <a:r>
              <a:rPr lang="ru-RU" dirty="0"/>
              <a:t>», «Самый классный </a:t>
            </a:r>
            <a:r>
              <a:rPr lang="ru-RU" dirty="0" err="1" smtClean="0"/>
              <a:t>классный</a:t>
            </a:r>
            <a:r>
              <a:rPr lang="ru-RU" dirty="0" smtClean="0"/>
              <a:t>», «Педагогический дебют»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68469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имеете право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работать по совместительству в других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организациях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учреждениях в свободное от основной работы время.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помните, что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совместительство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должно осуществляться не в ущерб основной работе</a:t>
            </a:r>
            <a:r>
              <a:rPr lang="ru-RU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085164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5361"/>
            <a:ext cx="8229600" cy="940966"/>
          </a:xfrm>
        </p:spPr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Дисциплинарные взыскания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Autofit/>
          </a:bodyPr>
          <a:lstStyle/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неисполнение или ненадлежащее исполнение трудовых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обязанностей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происшедших по вине работника, применяются дисциплинарные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взыскания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установленные Трудовым кодексом РФ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замечание; выговор; увольнение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по соответствующим основаниям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Порядок применения дисциплинарных взысканий: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до применения взыскания работодатель должен истребовать от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работника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письменное объяснение;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в случае отказа дать объяснение составляется соответствующий акт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,  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сам отказ не является препятствием для применения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дисциплинарного взыскания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взыскание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применяется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позднее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одного месяца со дня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обнаружения</a:t>
            </a:r>
          </a:p>
          <a:p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дисциплинарное взыскание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не может быть применено позднее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шести месяцев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со дня совершения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проступка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- приказ работодателя о применении дисциплинарного взыскания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объявляется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работнику </a:t>
            </a: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под роспись в течение трех рабочих дней со дня его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издания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не считая времени отсутствия работника на работе.</a:t>
            </a:r>
          </a:p>
          <a:p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За каждый дисциплинарный проступок может быть применено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только одно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дисциплинарное взыскание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889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«Рабочее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время» и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как правильно его использовать?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625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Ваше рабочее время определяется учебным расписанием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должностными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обязанностями.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Ваша учебная нагрузка устанавливается директором образовательного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учреждения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до вашего ухода в отпуск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 этом вы должны знать, что: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объем учебной нагрузки устанавливается с учетом вашей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квалификации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распределяется в течение всего учебного года, уменьшение или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объёма учебной нагрузки возможно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только с вашего согласия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если вы не дали письменного согласия, то никто не имеет права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заставить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вас работать больше или меньше нормы часов за ставку заработной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объем вашей учебной нагрузки должен быть стабильным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протяжении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всего учебного года, уменьшение его возможно только при сокращении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количества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учащихся и класс-комплектов;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- вам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может быть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предоставлен один свободный день в неделю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работы и повышения квалификации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033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Трудовой договор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5256584"/>
          </a:xfrm>
        </p:spPr>
        <p:txBody>
          <a:bodyPr>
            <a:normAutofit fontScale="47500" lnSpcReduction="20000"/>
          </a:bodyPr>
          <a:lstStyle/>
          <a:p>
            <a:r>
              <a:rPr lang="ru-RU" sz="3400" dirty="0">
                <a:cs typeface="Times New Roman" pitchFamily="18" charset="0"/>
              </a:rPr>
              <a:t>Сторонами трудового договора являются работодатель и работник. </a:t>
            </a:r>
            <a:endParaRPr lang="ru-RU" sz="3400" dirty="0" smtClean="0"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400" dirty="0" smtClean="0">
                <a:cs typeface="Times New Roman" pitchFamily="18" charset="0"/>
              </a:rPr>
              <a:t>В трудовом </a:t>
            </a:r>
            <a:r>
              <a:rPr lang="ru-RU" sz="3400" dirty="0">
                <a:cs typeface="Times New Roman" pitchFamily="18" charset="0"/>
              </a:rPr>
              <a:t>договоре должны быть указаны следующие условия:</a:t>
            </a:r>
          </a:p>
          <a:p>
            <a:r>
              <a:rPr lang="ru-RU" sz="3400" dirty="0">
                <a:cs typeface="Times New Roman" pitchFamily="18" charset="0"/>
              </a:rPr>
              <a:t>- место работы;</a:t>
            </a:r>
          </a:p>
          <a:p>
            <a:r>
              <a:rPr lang="ru-RU" sz="3400" dirty="0">
                <a:cs typeface="Times New Roman" pitchFamily="18" charset="0"/>
              </a:rPr>
              <a:t>- трудовая функция (работа по должности в соответствии со </a:t>
            </a:r>
            <a:r>
              <a:rPr lang="ru-RU" sz="3400" dirty="0" smtClean="0">
                <a:cs typeface="Times New Roman" pitchFamily="18" charset="0"/>
              </a:rPr>
              <a:t>штатным расписанием</a:t>
            </a:r>
            <a:r>
              <a:rPr lang="ru-RU" sz="3400" dirty="0">
                <a:cs typeface="Times New Roman" pitchFamily="18" charset="0"/>
              </a:rPr>
              <a:t>, профессии, специальности с указанием квалификации; </a:t>
            </a:r>
            <a:r>
              <a:rPr lang="ru-RU" sz="3400" dirty="0" smtClean="0">
                <a:cs typeface="Times New Roman" pitchFamily="18" charset="0"/>
              </a:rPr>
              <a:t>конкретный </a:t>
            </a:r>
            <a:r>
              <a:rPr lang="ru-RU" sz="3400" dirty="0">
                <a:cs typeface="Times New Roman" pitchFamily="18" charset="0"/>
              </a:rPr>
              <a:t>вид поручаемой работнику работы);</a:t>
            </a:r>
          </a:p>
          <a:p>
            <a:r>
              <a:rPr lang="ru-RU" sz="3400" dirty="0">
                <a:cs typeface="Times New Roman" pitchFamily="18" charset="0"/>
              </a:rPr>
              <a:t>- дата начала </a:t>
            </a:r>
            <a:r>
              <a:rPr lang="ru-RU" sz="3400" dirty="0" smtClean="0">
                <a:cs typeface="Times New Roman" pitchFamily="18" charset="0"/>
              </a:rPr>
              <a:t>работы;</a:t>
            </a:r>
            <a:endParaRPr lang="ru-RU" sz="3400" dirty="0">
              <a:cs typeface="Times New Roman" pitchFamily="18" charset="0"/>
            </a:endParaRPr>
          </a:p>
          <a:p>
            <a:r>
              <a:rPr lang="ru-RU" sz="3400" dirty="0">
                <a:cs typeface="Times New Roman" pitchFamily="18" charset="0"/>
              </a:rPr>
              <a:t>- условия оплаты труда (в том числе размер тарифной ставки или </a:t>
            </a:r>
            <a:r>
              <a:rPr lang="ru-RU" sz="3400" dirty="0" smtClean="0">
                <a:cs typeface="Times New Roman" pitchFamily="18" charset="0"/>
              </a:rPr>
              <a:t>оклада </a:t>
            </a:r>
            <a:r>
              <a:rPr lang="ru-RU" sz="3400" dirty="0">
                <a:cs typeface="Times New Roman" pitchFamily="18" charset="0"/>
              </a:rPr>
              <a:t>(должностного оклада) работника, доплаты, надбавки и </a:t>
            </a:r>
            <a:r>
              <a:rPr lang="ru-RU" sz="3400" dirty="0" smtClean="0">
                <a:cs typeface="Times New Roman" pitchFamily="18" charset="0"/>
              </a:rPr>
              <a:t>поощрительные выплаты</a:t>
            </a:r>
            <a:r>
              <a:rPr lang="ru-RU" sz="3400" dirty="0">
                <a:cs typeface="Times New Roman" pitchFamily="18" charset="0"/>
              </a:rPr>
              <a:t>); </a:t>
            </a:r>
            <a:endParaRPr lang="ru-RU" sz="3400" dirty="0" smtClean="0">
              <a:cs typeface="Times New Roman" pitchFamily="18" charset="0"/>
            </a:endParaRPr>
          </a:p>
          <a:p>
            <a:r>
              <a:rPr lang="ru-RU" sz="3400" dirty="0" smtClean="0">
                <a:cs typeface="Times New Roman" pitchFamily="18" charset="0"/>
              </a:rPr>
              <a:t>- </a:t>
            </a:r>
            <a:r>
              <a:rPr lang="ru-RU" sz="3400" dirty="0">
                <a:cs typeface="Times New Roman" pitchFamily="18" charset="0"/>
              </a:rPr>
              <a:t>режим рабочего времени и времени отдыха;</a:t>
            </a:r>
          </a:p>
          <a:p>
            <a:r>
              <a:rPr lang="ru-RU" sz="3400" dirty="0">
                <a:cs typeface="Times New Roman" pitchFamily="18" charset="0"/>
              </a:rPr>
              <a:t>- объем учебной нагрузки;</a:t>
            </a:r>
          </a:p>
          <a:p>
            <a:r>
              <a:rPr lang="ru-RU" sz="3400" dirty="0">
                <a:cs typeface="Times New Roman" pitchFamily="18" charset="0"/>
              </a:rPr>
              <a:t>- компенсации за тяжелую работу и работу с вредными и (или) </a:t>
            </a:r>
            <a:r>
              <a:rPr lang="ru-RU" sz="3400" dirty="0" smtClean="0">
                <a:cs typeface="Times New Roman" pitchFamily="18" charset="0"/>
              </a:rPr>
              <a:t>опасными </a:t>
            </a:r>
            <a:r>
              <a:rPr lang="ru-RU" sz="3400" dirty="0">
                <a:cs typeface="Times New Roman" pitchFamily="18" charset="0"/>
              </a:rPr>
              <a:t>условиями труда, если работник принимается на работу в </a:t>
            </a:r>
            <a:r>
              <a:rPr lang="ru-RU" sz="3400" dirty="0" smtClean="0">
                <a:cs typeface="Times New Roman" pitchFamily="18" charset="0"/>
              </a:rPr>
              <a:t>соответствующих </a:t>
            </a:r>
            <a:r>
              <a:rPr lang="ru-RU" sz="3400" dirty="0">
                <a:cs typeface="Times New Roman" pitchFamily="18" charset="0"/>
              </a:rPr>
              <a:t>условиях;</a:t>
            </a:r>
          </a:p>
          <a:p>
            <a:r>
              <a:rPr lang="ru-RU" sz="3400" dirty="0">
                <a:cs typeface="Times New Roman" pitchFamily="18" charset="0"/>
              </a:rPr>
              <a:t>- конкретные дни выплаты заработной платы;</a:t>
            </a:r>
          </a:p>
          <a:p>
            <a:r>
              <a:rPr lang="ru-RU" sz="3400" dirty="0">
                <a:cs typeface="Times New Roman" pitchFamily="18" charset="0"/>
              </a:rPr>
              <a:t>- оплата труда при совмещении профессий (должностей), </a:t>
            </a:r>
            <a:r>
              <a:rPr lang="ru-RU" sz="3400" dirty="0" smtClean="0">
                <a:cs typeface="Times New Roman" pitchFamily="18" charset="0"/>
              </a:rPr>
              <a:t>расширении зон </a:t>
            </a:r>
            <a:r>
              <a:rPr lang="ru-RU" sz="3400" dirty="0">
                <a:cs typeface="Times New Roman" pitchFamily="18" charset="0"/>
              </a:rPr>
              <a:t>обслуживания, увеличения объема работы или исполнение </a:t>
            </a:r>
            <a:r>
              <a:rPr lang="ru-RU" sz="3400" dirty="0" smtClean="0">
                <a:cs typeface="Times New Roman" pitchFamily="18" charset="0"/>
              </a:rPr>
              <a:t>обязанностей временно </a:t>
            </a:r>
            <a:r>
              <a:rPr lang="ru-RU" sz="3400" dirty="0">
                <a:cs typeface="Times New Roman" pitchFamily="18" charset="0"/>
              </a:rPr>
              <a:t>отсутствующего работника;</a:t>
            </a:r>
          </a:p>
          <a:p>
            <a:r>
              <a:rPr lang="ru-RU" sz="3400" dirty="0">
                <a:cs typeface="Times New Roman" pitchFamily="18" charset="0"/>
              </a:rPr>
              <a:t>- условие об обязательном социальном страховании </a:t>
            </a:r>
            <a:r>
              <a:rPr lang="ru-RU" sz="3400" dirty="0" smtClean="0">
                <a:cs typeface="Times New Roman" pitchFamily="18" charset="0"/>
              </a:rPr>
              <a:t>работника</a:t>
            </a:r>
          </a:p>
          <a:p>
            <a:pPr marL="0" indent="0">
              <a:buNone/>
            </a:pPr>
            <a:r>
              <a:rPr lang="ru-RU" sz="3400" dirty="0">
                <a:cs typeface="Times New Roman" pitchFamily="18" charset="0"/>
              </a:rPr>
              <a:t>Трудовой договор составляется </a:t>
            </a:r>
            <a:r>
              <a:rPr lang="ru-RU" sz="3400" b="1" dirty="0">
                <a:cs typeface="Times New Roman" pitchFamily="18" charset="0"/>
              </a:rPr>
              <a:t>в двух экземплярах, один из </a:t>
            </a:r>
            <a:r>
              <a:rPr lang="ru-RU" sz="3400" b="1" dirty="0" smtClean="0">
                <a:cs typeface="Times New Roman" pitchFamily="18" charset="0"/>
              </a:rPr>
              <a:t>которых должен </a:t>
            </a:r>
            <a:r>
              <a:rPr lang="ru-RU" sz="3400" b="1" dirty="0">
                <a:cs typeface="Times New Roman" pitchFamily="18" charset="0"/>
              </a:rPr>
              <a:t>остаться у работника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18133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При заключении трудового договора впервые работодатель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должен оформить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трудовую книжку и страховое свидетельство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государственного пенсионного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страхования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записи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трудовую книжку производятся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каких–либо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сокращений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исправлений.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 период работы работника могут перевести на другую работу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изменением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трудовой функции или изменений условий трудового договора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только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его согласия.</a:t>
            </a:r>
          </a:p>
        </p:txBody>
      </p:sp>
    </p:spTree>
    <p:extLst>
      <p:ext uri="{BB962C8B-B14F-4D97-AF65-F5344CB8AC3E}">
        <p14:creationId xmlns:p14="http://schemas.microsoft.com/office/powerpoint/2010/main" val="1058947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Расторжение трудового договора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Трудовой договор с работником может быть расторгнут по различным</a:t>
            </a:r>
          </a:p>
          <a:p>
            <a:r>
              <a:rPr lang="ru-RU" dirty="0"/>
              <a:t>основаниям. Все они указаны в главе 13 ТК РФ и ст. 336 ТКРФ.</a:t>
            </a:r>
          </a:p>
          <a:p>
            <a:r>
              <a:rPr lang="ru-RU" dirty="0"/>
              <a:t>Работник может уволиться по собственному желанию. Но необходимо</a:t>
            </a:r>
          </a:p>
          <a:p>
            <a:r>
              <a:rPr lang="ru-RU" dirty="0"/>
              <a:t>предупредить об этом работодателя за две недели.</a:t>
            </a:r>
          </a:p>
          <a:p>
            <a:r>
              <a:rPr lang="ru-RU" dirty="0"/>
              <a:t>До истечения срока предупреждения работник имеет право в любое</a:t>
            </a:r>
          </a:p>
          <a:p>
            <a:r>
              <a:rPr lang="ru-RU" dirty="0"/>
              <a:t>время отозвать свое заявление. Увольнение не производится, если только </a:t>
            </a:r>
            <a:r>
              <a:rPr lang="ru-RU" dirty="0" smtClean="0"/>
              <a:t>на место </a:t>
            </a:r>
            <a:r>
              <a:rPr lang="ru-RU" dirty="0"/>
              <a:t>работника не приглашен в письменной форме другой работник, так </a:t>
            </a:r>
            <a:r>
              <a:rPr lang="ru-RU" dirty="0" smtClean="0"/>
              <a:t>как ему </a:t>
            </a:r>
            <a:r>
              <a:rPr lang="ru-RU" dirty="0"/>
              <a:t>не может быть отказано в заключении трудового договора.</a:t>
            </a:r>
          </a:p>
          <a:p>
            <a:r>
              <a:rPr lang="ru-RU" dirty="0"/>
              <a:t>По соглашению между работником и работодателем трудовой </a:t>
            </a:r>
            <a:r>
              <a:rPr lang="ru-RU" dirty="0" smtClean="0"/>
              <a:t>договор может </a:t>
            </a:r>
            <a:r>
              <a:rPr lang="ru-RU" dirty="0"/>
              <a:t>быть расторгнут и до истечения срока предупреждения об увольнении.</a:t>
            </a:r>
          </a:p>
        </p:txBody>
      </p:sp>
    </p:spTree>
    <p:extLst>
      <p:ext uri="{BB962C8B-B14F-4D97-AF65-F5344CB8AC3E}">
        <p14:creationId xmlns:p14="http://schemas.microsoft.com/office/powerpoint/2010/main" val="9824275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336704"/>
          </a:xfrm>
        </p:spPr>
        <p:txBody>
          <a:bodyPr>
            <a:normAutofit fontScale="55000" lnSpcReduction="20000"/>
          </a:bodyPr>
          <a:lstStyle/>
          <a:p>
            <a:r>
              <a:rPr lang="ru-RU" dirty="0"/>
              <a:t>Увольнение может произойти по инициативе работодателя в </a:t>
            </a:r>
            <a:r>
              <a:rPr lang="ru-RU" dirty="0" smtClean="0"/>
              <a:t>случаях, указанных </a:t>
            </a:r>
            <a:r>
              <a:rPr lang="ru-RU" dirty="0"/>
              <a:t>в ст. 81 ТК РФ.</a:t>
            </a:r>
          </a:p>
          <a:p>
            <a:pPr marL="0" indent="0">
              <a:buNone/>
            </a:pPr>
            <a:r>
              <a:rPr lang="ru-RU" b="1" dirty="0"/>
              <a:t>Работодатель не может уволить</a:t>
            </a:r>
            <a:r>
              <a:rPr lang="ru-RU" dirty="0"/>
              <a:t>:</a:t>
            </a:r>
          </a:p>
          <a:p>
            <a:r>
              <a:rPr lang="ru-RU" dirty="0"/>
              <a:t>в период временной нетрудоспособности;</a:t>
            </a:r>
          </a:p>
          <a:p>
            <a:r>
              <a:rPr lang="ru-RU" dirty="0"/>
              <a:t>в период пребывания в отпуске (независимо от вида отпуска);</a:t>
            </a:r>
          </a:p>
          <a:p>
            <a:r>
              <a:rPr lang="ru-RU" dirty="0"/>
              <a:t>Увольнение </a:t>
            </a:r>
            <a:r>
              <a:rPr lang="ru-RU" b="1" dirty="0"/>
              <a:t>члена профсоюза </a:t>
            </a:r>
            <a:r>
              <a:rPr lang="ru-RU" dirty="0"/>
              <a:t>по такому основанию, как </a:t>
            </a:r>
            <a:r>
              <a:rPr lang="ru-RU" dirty="0" smtClean="0"/>
              <a:t>сокращение численности </a:t>
            </a:r>
            <a:r>
              <a:rPr lang="ru-RU" dirty="0"/>
              <a:t>или штата, недостаточная квалификация по результатам </a:t>
            </a:r>
            <a:r>
              <a:rPr lang="ru-RU" dirty="0" smtClean="0"/>
              <a:t>аттестации</a:t>
            </a:r>
            <a:r>
              <a:rPr lang="ru-RU" dirty="0"/>
              <a:t>, а также за неоднократное неисполнение работником своих </a:t>
            </a:r>
            <a:r>
              <a:rPr lang="ru-RU" dirty="0" smtClean="0"/>
              <a:t>должностных </a:t>
            </a:r>
            <a:r>
              <a:rPr lang="ru-RU" dirty="0"/>
              <a:t>обязанностей (</a:t>
            </a:r>
            <a:r>
              <a:rPr lang="ru-RU" dirty="0" smtClean="0"/>
              <a:t>п. п</a:t>
            </a:r>
            <a:r>
              <a:rPr lang="ru-RU" dirty="0"/>
              <a:t>. 2, 3, 5 ст. 81 ТК РФ) производится с учетом </a:t>
            </a:r>
            <a:r>
              <a:rPr lang="ru-RU" dirty="0" smtClean="0"/>
              <a:t>мнения </a:t>
            </a:r>
            <a:r>
              <a:rPr lang="ru-RU" dirty="0"/>
              <a:t>профсоюзной организации.</a:t>
            </a:r>
          </a:p>
          <a:p>
            <a:r>
              <a:rPr lang="ru-RU" dirty="0"/>
              <a:t>Трудовым законодательством предусмотрена выплата выходного </a:t>
            </a:r>
            <a:r>
              <a:rPr lang="ru-RU" dirty="0" smtClean="0"/>
              <a:t>пособия</a:t>
            </a:r>
            <a:r>
              <a:rPr lang="ru-RU" dirty="0"/>
              <a:t>:</a:t>
            </a:r>
          </a:p>
          <a:p>
            <a:r>
              <a:rPr lang="ru-RU" dirty="0"/>
              <a:t>при увольнении по сокращению численности или штата </a:t>
            </a:r>
            <a:r>
              <a:rPr lang="ru-RU" dirty="0" smtClean="0"/>
              <a:t>работников, ликвидации </a:t>
            </a:r>
            <a:r>
              <a:rPr lang="ru-RU" dirty="0"/>
              <a:t>учреждения;</a:t>
            </a:r>
          </a:p>
          <a:p>
            <a:r>
              <a:rPr lang="ru-RU" dirty="0"/>
              <a:t>при увольнении работника, принятого на работу, </a:t>
            </a:r>
            <a:r>
              <a:rPr lang="ru-RU" dirty="0" smtClean="0"/>
              <a:t>противопоказанную ему </a:t>
            </a:r>
            <a:r>
              <a:rPr lang="ru-RU" dirty="0"/>
              <a:t>по состоянию здоровья;</a:t>
            </a:r>
          </a:p>
          <a:p>
            <a:r>
              <a:rPr lang="ru-RU" dirty="0"/>
              <a:t>в случае прекращения трудового договора при отсутствия у </a:t>
            </a:r>
            <a:r>
              <a:rPr lang="ru-RU" dirty="0" smtClean="0"/>
              <a:t>работника соответствующего </a:t>
            </a:r>
            <a:r>
              <a:rPr lang="ru-RU" dirty="0"/>
              <a:t>документа об образовании, если для работы </a:t>
            </a:r>
            <a:r>
              <a:rPr lang="ru-RU" dirty="0" smtClean="0"/>
              <a:t>требуются специальные </a:t>
            </a:r>
            <a:r>
              <a:rPr lang="ru-RU" dirty="0"/>
              <a:t>знания.</a:t>
            </a:r>
          </a:p>
          <a:p>
            <a:r>
              <a:rPr lang="ru-RU" dirty="0"/>
              <a:t>при расторжении трудового договора по состоянию здоровья;</a:t>
            </a:r>
          </a:p>
          <a:p>
            <a:r>
              <a:rPr lang="ru-RU" dirty="0"/>
              <a:t>в связи с призывом на военную службу;</a:t>
            </a:r>
          </a:p>
          <a:p>
            <a:r>
              <a:rPr lang="ru-RU" dirty="0"/>
              <a:t>при увольнении в случае восстановления работника ранее </a:t>
            </a:r>
            <a:r>
              <a:rPr lang="ru-RU" dirty="0" smtClean="0"/>
              <a:t>выполнявшего </a:t>
            </a:r>
            <a:r>
              <a:rPr lang="ru-RU" dirty="0"/>
              <a:t>эту работу;</a:t>
            </a:r>
          </a:p>
          <a:p>
            <a:r>
              <a:rPr lang="ru-RU" dirty="0"/>
              <a:t>в случае отказа от перевода в связи с перемещением работодателя </a:t>
            </a:r>
            <a:r>
              <a:rPr lang="ru-RU" dirty="0" smtClean="0"/>
              <a:t>в другую </a:t>
            </a:r>
            <a:r>
              <a:rPr lang="ru-RU" dirty="0"/>
              <a:t>местность.</a:t>
            </a:r>
          </a:p>
        </p:txBody>
      </p:sp>
    </p:spTree>
    <p:extLst>
      <p:ext uri="{BB962C8B-B14F-4D97-AF65-F5344CB8AC3E}">
        <p14:creationId xmlns:p14="http://schemas.microsoft.com/office/powerpoint/2010/main" val="69112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Отпуск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Право на использование отпуска за первый год работы возникает у ратника по истечении шести месяцев его непрерывной работы у данного </a:t>
            </a:r>
            <a:r>
              <a:rPr lang="ru-RU" dirty="0" smtClean="0"/>
              <a:t>работодателя</a:t>
            </a:r>
            <a:r>
              <a:rPr lang="ru-RU" dirty="0"/>
              <a:t>. По соглашению сторон оплачиваемый отпуск работнику может</a:t>
            </a:r>
          </a:p>
          <a:p>
            <a:pPr marL="0" indent="0">
              <a:buNone/>
            </a:pPr>
            <a:r>
              <a:rPr lang="ru-RU" dirty="0" smtClean="0"/>
              <a:t>       быть </a:t>
            </a:r>
            <a:r>
              <a:rPr lang="ru-RU" dirty="0"/>
              <a:t>предоставлен и до истечения шести месяцев.</a:t>
            </a:r>
          </a:p>
          <a:p>
            <a:r>
              <a:rPr lang="ru-RU" dirty="0"/>
              <a:t>Отзыв работника из отпуска допускается только с его согласия. </a:t>
            </a:r>
            <a:r>
              <a:rPr lang="ru-RU" dirty="0" smtClean="0"/>
              <a:t>Неиспользованная </a:t>
            </a:r>
            <a:r>
              <a:rPr lang="ru-RU" dirty="0"/>
              <a:t>в связи с этим часть отпуска должна быть предоставлена </a:t>
            </a:r>
            <a:r>
              <a:rPr lang="ru-RU" dirty="0" smtClean="0"/>
              <a:t>по выбору </a:t>
            </a:r>
            <a:r>
              <a:rPr lang="ru-RU" dirty="0"/>
              <a:t>работника в удобное для него время в течение текущего рабочего </a:t>
            </a:r>
            <a:r>
              <a:rPr lang="ru-RU" dirty="0" smtClean="0"/>
              <a:t>года </a:t>
            </a:r>
            <a:r>
              <a:rPr lang="ru-RU" dirty="0"/>
              <a:t>или присоединена к отпуску за следующий рабочий год.</a:t>
            </a:r>
          </a:p>
          <a:p>
            <a:r>
              <a:rPr lang="ru-RU" dirty="0"/>
              <a:t>Не допускается отзыв из отпуска работников в возрасте до </a:t>
            </a:r>
            <a:r>
              <a:rPr lang="ru-RU" dirty="0" smtClean="0"/>
              <a:t>восемнадцати </a:t>
            </a:r>
            <a:r>
              <a:rPr lang="ru-RU" dirty="0"/>
              <a:t>лет, беременных женщин и работников, занятых на работах с вредными </a:t>
            </a:r>
            <a:r>
              <a:rPr lang="ru-RU" dirty="0" smtClean="0"/>
              <a:t>и(или</a:t>
            </a:r>
            <a:r>
              <a:rPr lang="ru-RU" dirty="0"/>
              <a:t>) опасными условиями труда.</a:t>
            </a:r>
          </a:p>
          <a:p>
            <a:r>
              <a:rPr lang="ru-RU" dirty="0"/>
              <a:t>Оплата отпуска производится не позднее, чем за три дня до его начала.</a:t>
            </a:r>
          </a:p>
          <a:p>
            <a:r>
              <a:rPr lang="ru-RU" dirty="0"/>
              <a:t>По семейным обстоятельствам и другим уважительным причинам </a:t>
            </a:r>
            <a:r>
              <a:rPr lang="ru-RU" dirty="0" smtClean="0"/>
              <a:t>работнику </a:t>
            </a:r>
            <a:r>
              <a:rPr lang="ru-RU" dirty="0"/>
              <a:t>по его письменному заявлению может быть предоставлен отпуск без</a:t>
            </a:r>
          </a:p>
          <a:p>
            <a:r>
              <a:rPr lang="ru-RU" dirty="0"/>
              <a:t>сохранения заработной платы, продолжительность которого определяется по</a:t>
            </a:r>
          </a:p>
          <a:p>
            <a:r>
              <a:rPr lang="ru-RU" dirty="0"/>
              <a:t>соглашению между работником и работодателем.</a:t>
            </a:r>
          </a:p>
        </p:txBody>
      </p:sp>
    </p:spTree>
    <p:extLst>
      <p:ext uri="{BB962C8B-B14F-4D97-AF65-F5344CB8AC3E}">
        <p14:creationId xmlns:p14="http://schemas.microsoft.com/office/powerpoint/2010/main" val="469220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2149</Words>
  <Application>Microsoft Office PowerPoint</Application>
  <PresentationFormat>Экран (4:3)</PresentationFormat>
  <Paragraphs>131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Молодому педагогу о правах</vt:lpstr>
      <vt:lpstr>Вы имеете право</vt:lpstr>
      <vt:lpstr>Дисциплинарные взыскания</vt:lpstr>
      <vt:lpstr>«Рабочее время» и как правильно его использовать? </vt:lpstr>
      <vt:lpstr>Трудовой договор</vt:lpstr>
      <vt:lpstr>Презентация PowerPoint</vt:lpstr>
      <vt:lpstr>Расторжение трудового договора</vt:lpstr>
      <vt:lpstr>Презентация PowerPoint</vt:lpstr>
      <vt:lpstr>Отпуск</vt:lpstr>
      <vt:lpstr>Заработная плата</vt:lpstr>
      <vt:lpstr>Дополнительные гарантии и компенсации </vt:lpstr>
      <vt:lpstr>Профсоюз защитит ваши права! </vt:lpstr>
      <vt:lpstr>Работодатель обязан учитывать мнение Профсоюза</vt:lpstr>
      <vt:lpstr>Зачем нужен профсоюз работнику?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Вам запрещается</dc:title>
  <dc:creator>user</dc:creator>
  <cp:lastModifiedBy>Пользователь Windows</cp:lastModifiedBy>
  <cp:revision>14</cp:revision>
  <dcterms:created xsi:type="dcterms:W3CDTF">2016-03-23T07:45:33Z</dcterms:created>
  <dcterms:modified xsi:type="dcterms:W3CDTF">2016-12-08T12:28:00Z</dcterms:modified>
</cp:coreProperties>
</file>